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22.5.2023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1909"/>
            <a:ext cx="10515600" cy="13255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i-FI" dirty="0"/>
              <a:t>Väestöllinen huoltosuhde 1990–2022 </a:t>
            </a:r>
            <a:br>
              <a:rPr lang="fi-FI" dirty="0"/>
            </a:br>
            <a:r>
              <a:rPr lang="fi-FI" dirty="0"/>
              <a:t>sekä ennuste vuoteen 2040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2694963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Tilastokeskus, väestöennuste 2021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8" name="Päiväyksen paikkamerkki 3">
            <a:extLst>
              <a:ext uri="{FF2B5EF4-FFF2-40B4-BE49-F238E27FC236}">
                <a16:creationId xmlns:a16="http://schemas.microsoft.com/office/drawing/2014/main" id="{7D817E48-E487-457A-845F-6329295B2FA4}"/>
              </a:ext>
            </a:extLst>
          </p:cNvPr>
          <p:cNvSpPr txBox="1">
            <a:spLocks/>
          </p:cNvSpPr>
          <p:nvPr/>
        </p:nvSpPr>
        <p:spPr bwMode="auto">
          <a:xfrm>
            <a:off x="838200" y="5968976"/>
            <a:ext cx="35528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Iin ja Oulun välinen osakuntaliitos huomioitu tilastovuodesta 2017 lähtien</a:t>
            </a:r>
          </a:p>
          <a:p>
            <a:pPr>
              <a:lnSpc>
                <a:spcPct val="120000"/>
              </a:lnSpc>
            </a:pPr>
            <a:endParaRPr lang="fi-FI" altLang="fi-FI" sz="800" dirty="0">
              <a:solidFill>
                <a:srgbClr val="585858"/>
              </a:solidFill>
            </a:endParaRPr>
          </a:p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,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BBA740B7-DA06-D53C-CE6E-DAA0D327AD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5503" y="1749401"/>
            <a:ext cx="6680993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27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Väestöllinen huoltosuhde 1990–2022  sekä ennuste vuoteen 2040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13</cp:revision>
  <dcterms:created xsi:type="dcterms:W3CDTF">2022-11-28T07:35:46Z</dcterms:created>
  <dcterms:modified xsi:type="dcterms:W3CDTF">2023-05-22T09:57:54Z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